
<file path=[Content_Types].xml><?xml version="1.0" encoding="utf-8"?>
<Types xmlns="http://schemas.openxmlformats.org/package/2006/content-types">
  <Default ContentType="image/gif" Extension="gif"/>
  <Default ContentType="image/jpeg" Extension="jpeg"/>
  <Default ContentType="image/png" Extension="png"/>
  <Default ContentType="application/vnd.openxmlformats-package.relationships+xml" Extension="rels"/>
  <Default ContentType="image/x-wmf" Extension="wmf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83" r:id="rId2"/>
    <p:sldId id="290" r:id="rId3"/>
    <p:sldId id="279" r:id="rId4"/>
    <p:sldId id="309" r:id="rId5"/>
    <p:sldId id="302" r:id="rId6"/>
    <p:sldId id="256" r:id="rId7"/>
    <p:sldId id="303" r:id="rId8"/>
    <p:sldId id="307" r:id="rId9"/>
    <p:sldId id="299" r:id="rId10"/>
    <p:sldId id="304" r:id="rId11"/>
    <p:sldId id="305" r:id="rId12"/>
    <p:sldId id="295" r:id="rId13"/>
    <p:sldId id="300" r:id="rId14"/>
    <p:sldId id="301" r:id="rId15"/>
    <p:sldId id="308" r:id="rId16"/>
    <p:sldId id="296" r:id="rId17"/>
    <p:sldId id="27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150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4156B9-1C9B-4DD2-9483-85885ADAE6C2}" type="doc">
      <dgm:prSet loTypeId="urn:microsoft.com/office/officeart/2005/8/layout/orgChart1" loCatId="hierarchy" qsTypeId="urn:microsoft.com/office/officeart/2005/8/quickstyle/simple3" qsCatId="simple" csTypeId="urn:microsoft.com/office/officeart/2005/8/colors/accent1_2#3" csCatId="accent1" phldr="1"/>
      <dgm:spPr/>
      <dgm:t>
        <a:bodyPr/>
        <a:lstStyle/>
        <a:p>
          <a:endParaRPr lang="ru-RU"/>
        </a:p>
      </dgm:t>
    </dgm:pt>
    <dgm:pt modelId="{047DF1CD-25E3-4722-BE1E-6D32F0E0721B}">
      <dgm:prSet phldrT="[Текст]" custT="1"/>
      <dgm:spPr/>
      <dgm:t>
        <a:bodyPr/>
        <a:lstStyle/>
        <a:p>
          <a:r>
            <a:rPr lang="ru-RU" sz="4800" b="1" dirty="0"/>
            <a:t>Адаптация</a:t>
          </a:r>
        </a:p>
      </dgm:t>
    </dgm:pt>
    <dgm:pt modelId="{DC81CA49-2F4C-4047-95D0-2542D0F42D58}" type="parTrans" cxnId="{4D88B4E3-AE4C-4CC0-B4AD-EE412FFD5E7E}">
      <dgm:prSet/>
      <dgm:spPr/>
      <dgm:t>
        <a:bodyPr/>
        <a:lstStyle/>
        <a:p>
          <a:endParaRPr lang="ru-RU"/>
        </a:p>
      </dgm:t>
    </dgm:pt>
    <dgm:pt modelId="{F8AB540B-5D2D-457A-8EB1-BAA169DA48C9}" type="sibTrans" cxnId="{4D88B4E3-AE4C-4CC0-B4AD-EE412FFD5E7E}">
      <dgm:prSet/>
      <dgm:spPr/>
      <dgm:t>
        <a:bodyPr/>
        <a:lstStyle/>
        <a:p>
          <a:endParaRPr lang="ru-RU"/>
        </a:p>
      </dgm:t>
    </dgm:pt>
    <dgm:pt modelId="{C7A783A4-9C95-4119-AEA4-0E71B248A0F3}">
      <dgm:prSet/>
      <dgm:spPr/>
      <dgm:t>
        <a:bodyPr/>
        <a:lstStyle/>
        <a:p>
          <a:r>
            <a:rPr lang="ru-RU" b="1" dirty="0"/>
            <a:t>социальную</a:t>
          </a:r>
          <a:endParaRPr lang="ru-RU" dirty="0"/>
        </a:p>
      </dgm:t>
    </dgm:pt>
    <dgm:pt modelId="{83E630E7-9B26-48FE-8DB4-00CDE4E039EA}" type="parTrans" cxnId="{E54AB47C-D081-4480-9AD3-A8DFD8C4339A}">
      <dgm:prSet/>
      <dgm:spPr/>
      <dgm:t>
        <a:bodyPr/>
        <a:lstStyle/>
        <a:p>
          <a:endParaRPr lang="ru-RU" dirty="0"/>
        </a:p>
      </dgm:t>
    </dgm:pt>
    <dgm:pt modelId="{22450B1E-B678-458C-B606-AEA27D54FD37}" type="sibTrans" cxnId="{E54AB47C-D081-4480-9AD3-A8DFD8C4339A}">
      <dgm:prSet/>
      <dgm:spPr/>
      <dgm:t>
        <a:bodyPr/>
        <a:lstStyle/>
        <a:p>
          <a:endParaRPr lang="ru-RU"/>
        </a:p>
      </dgm:t>
    </dgm:pt>
    <dgm:pt modelId="{C09FA738-0FEE-4E31-A784-82D5ADBE5589}">
      <dgm:prSet/>
      <dgm:spPr/>
      <dgm:t>
        <a:bodyPr/>
        <a:lstStyle/>
        <a:p>
          <a:r>
            <a:rPr lang="ru-RU" b="1" dirty="0"/>
            <a:t>психологическую</a:t>
          </a:r>
          <a:endParaRPr lang="ru-RU" dirty="0"/>
        </a:p>
      </dgm:t>
    </dgm:pt>
    <dgm:pt modelId="{848A118A-C25A-4ABC-A6BF-A25BE12B0A43}" type="parTrans" cxnId="{4661DE72-C22C-4067-B7A0-AAD121E8043C}">
      <dgm:prSet/>
      <dgm:spPr/>
      <dgm:t>
        <a:bodyPr/>
        <a:lstStyle/>
        <a:p>
          <a:endParaRPr lang="ru-RU" dirty="0"/>
        </a:p>
      </dgm:t>
    </dgm:pt>
    <dgm:pt modelId="{AC99D3A8-8B4B-43B7-A45A-34DAE86E2267}" type="sibTrans" cxnId="{4661DE72-C22C-4067-B7A0-AAD121E8043C}">
      <dgm:prSet/>
      <dgm:spPr/>
      <dgm:t>
        <a:bodyPr/>
        <a:lstStyle/>
        <a:p>
          <a:endParaRPr lang="ru-RU"/>
        </a:p>
      </dgm:t>
    </dgm:pt>
    <dgm:pt modelId="{9739C85B-7A01-462D-AC0A-08C73059494F}">
      <dgm:prSet/>
      <dgm:spPr/>
      <dgm:t>
        <a:bodyPr/>
        <a:lstStyle/>
        <a:p>
          <a:r>
            <a:rPr lang="ru-RU" b="1" dirty="0"/>
            <a:t>физиологическую</a:t>
          </a:r>
          <a:endParaRPr lang="ru-RU" dirty="0"/>
        </a:p>
      </dgm:t>
    </dgm:pt>
    <dgm:pt modelId="{609C2405-A9DD-4A86-A852-34EED30BF9C4}" type="parTrans" cxnId="{64E3839F-2071-4D11-9050-4757730AE122}">
      <dgm:prSet/>
      <dgm:spPr/>
      <dgm:t>
        <a:bodyPr/>
        <a:lstStyle/>
        <a:p>
          <a:endParaRPr lang="ru-RU" dirty="0"/>
        </a:p>
      </dgm:t>
    </dgm:pt>
    <dgm:pt modelId="{279B0248-9F3A-4F45-8351-0E3E64242B55}" type="sibTrans" cxnId="{64E3839F-2071-4D11-9050-4757730AE122}">
      <dgm:prSet/>
      <dgm:spPr/>
      <dgm:t>
        <a:bodyPr/>
        <a:lstStyle/>
        <a:p>
          <a:endParaRPr lang="ru-RU"/>
        </a:p>
      </dgm:t>
    </dgm:pt>
    <dgm:pt modelId="{DEB7BF8E-1AA8-42D1-8763-621351EC8B63}" type="pres">
      <dgm:prSet presAssocID="{874156B9-1C9B-4DD2-9483-85885ADAE6C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EAECCED1-158B-465F-BFCF-C1DE9221858C}" type="pres">
      <dgm:prSet presAssocID="{047DF1CD-25E3-4722-BE1E-6D32F0E0721B}" presName="hierRoot1" presStyleCnt="0">
        <dgm:presLayoutVars>
          <dgm:hierBranch val="init"/>
        </dgm:presLayoutVars>
      </dgm:prSet>
      <dgm:spPr/>
    </dgm:pt>
    <dgm:pt modelId="{27F37A7E-37F9-4322-912B-05661033ACA2}" type="pres">
      <dgm:prSet presAssocID="{047DF1CD-25E3-4722-BE1E-6D32F0E0721B}" presName="rootComposite1" presStyleCnt="0"/>
      <dgm:spPr/>
    </dgm:pt>
    <dgm:pt modelId="{FC750E41-336F-4212-8BA4-13E671A55DA5}" type="pres">
      <dgm:prSet presAssocID="{047DF1CD-25E3-4722-BE1E-6D32F0E0721B}" presName="rootText1" presStyleLbl="node0" presStyleIdx="0" presStyleCnt="1" custScaleX="146283" custScaleY="119930" custLinFactNeighborX="-1131" custLinFactNeighborY="-42315">
        <dgm:presLayoutVars>
          <dgm:chPref val="3"/>
        </dgm:presLayoutVars>
      </dgm:prSet>
      <dgm:spPr/>
    </dgm:pt>
    <dgm:pt modelId="{6F17B244-1DCE-4E1C-A7D0-46844436BA5B}" type="pres">
      <dgm:prSet presAssocID="{047DF1CD-25E3-4722-BE1E-6D32F0E0721B}" presName="rootConnector1" presStyleLbl="node1" presStyleIdx="0" presStyleCnt="0"/>
      <dgm:spPr/>
    </dgm:pt>
    <dgm:pt modelId="{B9C36AF0-4A90-4E4B-965A-0DEB89DA568C}" type="pres">
      <dgm:prSet presAssocID="{047DF1CD-25E3-4722-BE1E-6D32F0E0721B}" presName="hierChild2" presStyleCnt="0"/>
      <dgm:spPr/>
    </dgm:pt>
    <dgm:pt modelId="{375E1296-F473-4F91-AA20-A2A6B6A9C643}" type="pres">
      <dgm:prSet presAssocID="{609C2405-A9DD-4A86-A852-34EED30BF9C4}" presName="Name37" presStyleLbl="parChTrans1D2" presStyleIdx="0" presStyleCnt="3"/>
      <dgm:spPr/>
    </dgm:pt>
    <dgm:pt modelId="{70B5242F-EB6F-40EC-9658-6C68C9DD030A}" type="pres">
      <dgm:prSet presAssocID="{9739C85B-7A01-462D-AC0A-08C73059494F}" presName="hierRoot2" presStyleCnt="0">
        <dgm:presLayoutVars>
          <dgm:hierBranch val="init"/>
        </dgm:presLayoutVars>
      </dgm:prSet>
      <dgm:spPr/>
    </dgm:pt>
    <dgm:pt modelId="{3992C802-5216-4F6B-A6B5-9026184B67A9}" type="pres">
      <dgm:prSet presAssocID="{9739C85B-7A01-462D-AC0A-08C73059494F}" presName="rootComposite" presStyleCnt="0"/>
      <dgm:spPr/>
    </dgm:pt>
    <dgm:pt modelId="{D9DDA082-0E18-4719-B271-730323ED0434}" type="pres">
      <dgm:prSet presAssocID="{9739C85B-7A01-462D-AC0A-08C73059494F}" presName="rootText" presStyleLbl="node2" presStyleIdx="0" presStyleCnt="3">
        <dgm:presLayoutVars>
          <dgm:chPref val="3"/>
        </dgm:presLayoutVars>
      </dgm:prSet>
      <dgm:spPr/>
    </dgm:pt>
    <dgm:pt modelId="{03285BA3-1DF9-46E4-A15C-69652D28BAA5}" type="pres">
      <dgm:prSet presAssocID="{9739C85B-7A01-462D-AC0A-08C73059494F}" presName="rootConnector" presStyleLbl="node2" presStyleIdx="0" presStyleCnt="3"/>
      <dgm:spPr/>
    </dgm:pt>
    <dgm:pt modelId="{E3D8DEB4-CC11-491E-BED1-EB3B5A8A36EB}" type="pres">
      <dgm:prSet presAssocID="{9739C85B-7A01-462D-AC0A-08C73059494F}" presName="hierChild4" presStyleCnt="0"/>
      <dgm:spPr/>
    </dgm:pt>
    <dgm:pt modelId="{F986F90B-F89C-41CA-A755-C019468E66B1}" type="pres">
      <dgm:prSet presAssocID="{9739C85B-7A01-462D-AC0A-08C73059494F}" presName="hierChild5" presStyleCnt="0"/>
      <dgm:spPr/>
    </dgm:pt>
    <dgm:pt modelId="{8F0E6FF9-0B77-4AB2-9376-2ABD48DAB25C}" type="pres">
      <dgm:prSet presAssocID="{848A118A-C25A-4ABC-A6BF-A25BE12B0A43}" presName="Name37" presStyleLbl="parChTrans1D2" presStyleIdx="1" presStyleCnt="3"/>
      <dgm:spPr/>
    </dgm:pt>
    <dgm:pt modelId="{106877A9-22CB-4078-8E84-6197D5C86C71}" type="pres">
      <dgm:prSet presAssocID="{C09FA738-0FEE-4E31-A784-82D5ADBE5589}" presName="hierRoot2" presStyleCnt="0">
        <dgm:presLayoutVars>
          <dgm:hierBranch val="init"/>
        </dgm:presLayoutVars>
      </dgm:prSet>
      <dgm:spPr/>
    </dgm:pt>
    <dgm:pt modelId="{D5233E48-71C0-4690-8AA0-21C74B41EFE7}" type="pres">
      <dgm:prSet presAssocID="{C09FA738-0FEE-4E31-A784-82D5ADBE5589}" presName="rootComposite" presStyleCnt="0"/>
      <dgm:spPr/>
    </dgm:pt>
    <dgm:pt modelId="{8667612E-0B6F-4DFC-AB1E-2E74F6F2BB9C}" type="pres">
      <dgm:prSet presAssocID="{C09FA738-0FEE-4E31-A784-82D5ADBE5589}" presName="rootText" presStyleLbl="node2" presStyleIdx="1" presStyleCnt="3">
        <dgm:presLayoutVars>
          <dgm:chPref val="3"/>
        </dgm:presLayoutVars>
      </dgm:prSet>
      <dgm:spPr/>
    </dgm:pt>
    <dgm:pt modelId="{AE7CC917-4028-4D07-BF26-75C5BD749886}" type="pres">
      <dgm:prSet presAssocID="{C09FA738-0FEE-4E31-A784-82D5ADBE5589}" presName="rootConnector" presStyleLbl="node2" presStyleIdx="1" presStyleCnt="3"/>
      <dgm:spPr/>
    </dgm:pt>
    <dgm:pt modelId="{39256FC2-ADE7-4DD2-9487-36C95B847A6C}" type="pres">
      <dgm:prSet presAssocID="{C09FA738-0FEE-4E31-A784-82D5ADBE5589}" presName="hierChild4" presStyleCnt="0"/>
      <dgm:spPr/>
    </dgm:pt>
    <dgm:pt modelId="{9939D4E1-D125-424D-A107-C032F9DDA2B8}" type="pres">
      <dgm:prSet presAssocID="{C09FA738-0FEE-4E31-A784-82D5ADBE5589}" presName="hierChild5" presStyleCnt="0"/>
      <dgm:spPr/>
    </dgm:pt>
    <dgm:pt modelId="{B6ABA025-2EEA-4993-B2A2-016854AA5A08}" type="pres">
      <dgm:prSet presAssocID="{83E630E7-9B26-48FE-8DB4-00CDE4E039EA}" presName="Name37" presStyleLbl="parChTrans1D2" presStyleIdx="2" presStyleCnt="3"/>
      <dgm:spPr/>
    </dgm:pt>
    <dgm:pt modelId="{11AD2E58-3E92-4E88-8C2D-C08D1387301A}" type="pres">
      <dgm:prSet presAssocID="{C7A783A4-9C95-4119-AEA4-0E71B248A0F3}" presName="hierRoot2" presStyleCnt="0">
        <dgm:presLayoutVars>
          <dgm:hierBranch val="init"/>
        </dgm:presLayoutVars>
      </dgm:prSet>
      <dgm:spPr/>
    </dgm:pt>
    <dgm:pt modelId="{0F56B1ED-8671-4DC0-8CF8-C132756D8318}" type="pres">
      <dgm:prSet presAssocID="{C7A783A4-9C95-4119-AEA4-0E71B248A0F3}" presName="rootComposite" presStyleCnt="0"/>
      <dgm:spPr/>
    </dgm:pt>
    <dgm:pt modelId="{FD2E566A-D134-4084-821F-5ECA70DCFDF9}" type="pres">
      <dgm:prSet presAssocID="{C7A783A4-9C95-4119-AEA4-0E71B248A0F3}" presName="rootText" presStyleLbl="node2" presStyleIdx="2" presStyleCnt="3">
        <dgm:presLayoutVars>
          <dgm:chPref val="3"/>
        </dgm:presLayoutVars>
      </dgm:prSet>
      <dgm:spPr/>
    </dgm:pt>
    <dgm:pt modelId="{3E6E7C3E-CC5D-4EF0-B412-CD917DC29F90}" type="pres">
      <dgm:prSet presAssocID="{C7A783A4-9C95-4119-AEA4-0E71B248A0F3}" presName="rootConnector" presStyleLbl="node2" presStyleIdx="2" presStyleCnt="3"/>
      <dgm:spPr/>
    </dgm:pt>
    <dgm:pt modelId="{9C397014-3A1B-4B3A-87B4-631ED8F1DA8A}" type="pres">
      <dgm:prSet presAssocID="{C7A783A4-9C95-4119-AEA4-0E71B248A0F3}" presName="hierChild4" presStyleCnt="0"/>
      <dgm:spPr/>
    </dgm:pt>
    <dgm:pt modelId="{F7B130F9-65DF-4085-B645-FC265C0E4EFC}" type="pres">
      <dgm:prSet presAssocID="{C7A783A4-9C95-4119-AEA4-0E71B248A0F3}" presName="hierChild5" presStyleCnt="0"/>
      <dgm:spPr/>
    </dgm:pt>
    <dgm:pt modelId="{342FDED6-9306-4569-8754-81D04220C11F}" type="pres">
      <dgm:prSet presAssocID="{047DF1CD-25E3-4722-BE1E-6D32F0E0721B}" presName="hierChild3" presStyleCnt="0"/>
      <dgm:spPr/>
    </dgm:pt>
  </dgm:ptLst>
  <dgm:cxnLst>
    <dgm:cxn modelId="{81DDA101-FFB0-4EBE-AD38-A3480712A582}" type="presOf" srcId="{C7A783A4-9C95-4119-AEA4-0E71B248A0F3}" destId="{FD2E566A-D134-4084-821F-5ECA70DCFDF9}" srcOrd="0" destOrd="0" presId="urn:microsoft.com/office/officeart/2005/8/layout/orgChart1"/>
    <dgm:cxn modelId="{F3CA920C-0B94-4F28-8EFA-A3AD1E093CE0}" type="presOf" srcId="{9739C85B-7A01-462D-AC0A-08C73059494F}" destId="{03285BA3-1DF9-46E4-A15C-69652D28BAA5}" srcOrd="1" destOrd="0" presId="urn:microsoft.com/office/officeart/2005/8/layout/orgChart1"/>
    <dgm:cxn modelId="{457EF721-4A42-4FA6-B6D9-811626C048E1}" type="presOf" srcId="{C09FA738-0FEE-4E31-A784-82D5ADBE5589}" destId="{8667612E-0B6F-4DFC-AB1E-2E74F6F2BB9C}" srcOrd="0" destOrd="0" presId="urn:microsoft.com/office/officeart/2005/8/layout/orgChart1"/>
    <dgm:cxn modelId="{7CF49E26-BEE8-4FCD-8AC9-4D5E275E2B15}" type="presOf" srcId="{047DF1CD-25E3-4722-BE1E-6D32F0E0721B}" destId="{FC750E41-336F-4212-8BA4-13E671A55DA5}" srcOrd="0" destOrd="0" presId="urn:microsoft.com/office/officeart/2005/8/layout/orgChart1"/>
    <dgm:cxn modelId="{7B5FF75B-2172-47E2-9871-0DB2EAD7BA14}" type="presOf" srcId="{83E630E7-9B26-48FE-8DB4-00CDE4E039EA}" destId="{B6ABA025-2EEA-4993-B2A2-016854AA5A08}" srcOrd="0" destOrd="0" presId="urn:microsoft.com/office/officeart/2005/8/layout/orgChart1"/>
    <dgm:cxn modelId="{D9D84E47-3AD2-424A-9E8B-AC13AAFD48D1}" type="presOf" srcId="{848A118A-C25A-4ABC-A6BF-A25BE12B0A43}" destId="{8F0E6FF9-0B77-4AB2-9376-2ABD48DAB25C}" srcOrd="0" destOrd="0" presId="urn:microsoft.com/office/officeart/2005/8/layout/orgChart1"/>
    <dgm:cxn modelId="{4661DE72-C22C-4067-B7A0-AAD121E8043C}" srcId="{047DF1CD-25E3-4722-BE1E-6D32F0E0721B}" destId="{C09FA738-0FEE-4E31-A784-82D5ADBE5589}" srcOrd="1" destOrd="0" parTransId="{848A118A-C25A-4ABC-A6BF-A25BE12B0A43}" sibTransId="{AC99D3A8-8B4B-43B7-A45A-34DAE86E2267}"/>
    <dgm:cxn modelId="{0C84E155-F0FD-4416-91DA-54EB58829B13}" type="presOf" srcId="{047DF1CD-25E3-4722-BE1E-6D32F0E0721B}" destId="{6F17B244-1DCE-4E1C-A7D0-46844436BA5B}" srcOrd="1" destOrd="0" presId="urn:microsoft.com/office/officeart/2005/8/layout/orgChart1"/>
    <dgm:cxn modelId="{679B855A-EA6B-4F4A-8416-5AA6AF0FBF6A}" type="presOf" srcId="{874156B9-1C9B-4DD2-9483-85885ADAE6C2}" destId="{DEB7BF8E-1AA8-42D1-8763-621351EC8B63}" srcOrd="0" destOrd="0" presId="urn:microsoft.com/office/officeart/2005/8/layout/orgChart1"/>
    <dgm:cxn modelId="{E54AB47C-D081-4480-9AD3-A8DFD8C4339A}" srcId="{047DF1CD-25E3-4722-BE1E-6D32F0E0721B}" destId="{C7A783A4-9C95-4119-AEA4-0E71B248A0F3}" srcOrd="2" destOrd="0" parTransId="{83E630E7-9B26-48FE-8DB4-00CDE4E039EA}" sibTransId="{22450B1E-B678-458C-B606-AEA27D54FD37}"/>
    <dgm:cxn modelId="{981FB981-842F-41E5-8114-2C551552A965}" type="presOf" srcId="{9739C85B-7A01-462D-AC0A-08C73059494F}" destId="{D9DDA082-0E18-4719-B271-730323ED0434}" srcOrd="0" destOrd="0" presId="urn:microsoft.com/office/officeart/2005/8/layout/orgChart1"/>
    <dgm:cxn modelId="{64E3839F-2071-4D11-9050-4757730AE122}" srcId="{047DF1CD-25E3-4722-BE1E-6D32F0E0721B}" destId="{9739C85B-7A01-462D-AC0A-08C73059494F}" srcOrd="0" destOrd="0" parTransId="{609C2405-A9DD-4A86-A852-34EED30BF9C4}" sibTransId="{279B0248-9F3A-4F45-8351-0E3E64242B55}"/>
    <dgm:cxn modelId="{668BBAA4-6193-499E-AB3E-58C4975BD9FD}" type="presOf" srcId="{609C2405-A9DD-4A86-A852-34EED30BF9C4}" destId="{375E1296-F473-4F91-AA20-A2A6B6A9C643}" srcOrd="0" destOrd="0" presId="urn:microsoft.com/office/officeart/2005/8/layout/orgChart1"/>
    <dgm:cxn modelId="{779A16AF-C5FE-43AC-BDBD-3FFAE057C53C}" type="presOf" srcId="{C09FA738-0FEE-4E31-A784-82D5ADBE5589}" destId="{AE7CC917-4028-4D07-BF26-75C5BD749886}" srcOrd="1" destOrd="0" presId="urn:microsoft.com/office/officeart/2005/8/layout/orgChart1"/>
    <dgm:cxn modelId="{4D88B4E3-AE4C-4CC0-B4AD-EE412FFD5E7E}" srcId="{874156B9-1C9B-4DD2-9483-85885ADAE6C2}" destId="{047DF1CD-25E3-4722-BE1E-6D32F0E0721B}" srcOrd="0" destOrd="0" parTransId="{DC81CA49-2F4C-4047-95D0-2542D0F42D58}" sibTransId="{F8AB540B-5D2D-457A-8EB1-BAA169DA48C9}"/>
    <dgm:cxn modelId="{48F3F4E5-5FE9-4C67-B001-05334F64CAAA}" type="presOf" srcId="{C7A783A4-9C95-4119-AEA4-0E71B248A0F3}" destId="{3E6E7C3E-CC5D-4EF0-B412-CD917DC29F90}" srcOrd="1" destOrd="0" presId="urn:microsoft.com/office/officeart/2005/8/layout/orgChart1"/>
    <dgm:cxn modelId="{D4858186-F407-4CE6-86D8-218610543022}" type="presParOf" srcId="{DEB7BF8E-1AA8-42D1-8763-621351EC8B63}" destId="{EAECCED1-158B-465F-BFCF-C1DE9221858C}" srcOrd="0" destOrd="0" presId="urn:microsoft.com/office/officeart/2005/8/layout/orgChart1"/>
    <dgm:cxn modelId="{3A334708-4B02-40D0-BE54-596AEFCD406B}" type="presParOf" srcId="{EAECCED1-158B-465F-BFCF-C1DE9221858C}" destId="{27F37A7E-37F9-4322-912B-05661033ACA2}" srcOrd="0" destOrd="0" presId="urn:microsoft.com/office/officeart/2005/8/layout/orgChart1"/>
    <dgm:cxn modelId="{D9EEE932-D033-4CAB-BE5C-1ECE8368484B}" type="presParOf" srcId="{27F37A7E-37F9-4322-912B-05661033ACA2}" destId="{FC750E41-336F-4212-8BA4-13E671A55DA5}" srcOrd="0" destOrd="0" presId="urn:microsoft.com/office/officeart/2005/8/layout/orgChart1"/>
    <dgm:cxn modelId="{F86987C3-8CB2-4926-8295-09531614F060}" type="presParOf" srcId="{27F37A7E-37F9-4322-912B-05661033ACA2}" destId="{6F17B244-1DCE-4E1C-A7D0-46844436BA5B}" srcOrd="1" destOrd="0" presId="urn:microsoft.com/office/officeart/2005/8/layout/orgChart1"/>
    <dgm:cxn modelId="{96642571-0238-49B0-8EAE-925A2CEBBDAC}" type="presParOf" srcId="{EAECCED1-158B-465F-BFCF-C1DE9221858C}" destId="{B9C36AF0-4A90-4E4B-965A-0DEB89DA568C}" srcOrd="1" destOrd="0" presId="urn:microsoft.com/office/officeart/2005/8/layout/orgChart1"/>
    <dgm:cxn modelId="{42F6F244-2FE7-4582-9A43-F5DCFD811B15}" type="presParOf" srcId="{B9C36AF0-4A90-4E4B-965A-0DEB89DA568C}" destId="{375E1296-F473-4F91-AA20-A2A6B6A9C643}" srcOrd="0" destOrd="0" presId="urn:microsoft.com/office/officeart/2005/8/layout/orgChart1"/>
    <dgm:cxn modelId="{54BB1DD0-3A9C-43AE-BC73-DFCF887B3D55}" type="presParOf" srcId="{B9C36AF0-4A90-4E4B-965A-0DEB89DA568C}" destId="{70B5242F-EB6F-40EC-9658-6C68C9DD030A}" srcOrd="1" destOrd="0" presId="urn:microsoft.com/office/officeart/2005/8/layout/orgChart1"/>
    <dgm:cxn modelId="{5F01E5E8-FE96-43AD-BA6C-4F86471ECDDD}" type="presParOf" srcId="{70B5242F-EB6F-40EC-9658-6C68C9DD030A}" destId="{3992C802-5216-4F6B-A6B5-9026184B67A9}" srcOrd="0" destOrd="0" presId="urn:microsoft.com/office/officeart/2005/8/layout/orgChart1"/>
    <dgm:cxn modelId="{937634A1-E13F-403D-B14A-6B90994188ED}" type="presParOf" srcId="{3992C802-5216-4F6B-A6B5-9026184B67A9}" destId="{D9DDA082-0E18-4719-B271-730323ED0434}" srcOrd="0" destOrd="0" presId="urn:microsoft.com/office/officeart/2005/8/layout/orgChart1"/>
    <dgm:cxn modelId="{48C7AFDC-AE57-4DDA-9E2E-C13184A5FD98}" type="presParOf" srcId="{3992C802-5216-4F6B-A6B5-9026184B67A9}" destId="{03285BA3-1DF9-46E4-A15C-69652D28BAA5}" srcOrd="1" destOrd="0" presId="urn:microsoft.com/office/officeart/2005/8/layout/orgChart1"/>
    <dgm:cxn modelId="{A1E773A3-3505-4847-A7D1-943B35F39C90}" type="presParOf" srcId="{70B5242F-EB6F-40EC-9658-6C68C9DD030A}" destId="{E3D8DEB4-CC11-491E-BED1-EB3B5A8A36EB}" srcOrd="1" destOrd="0" presId="urn:microsoft.com/office/officeart/2005/8/layout/orgChart1"/>
    <dgm:cxn modelId="{44208B60-5AA7-434C-818D-FE409564DBFB}" type="presParOf" srcId="{70B5242F-EB6F-40EC-9658-6C68C9DD030A}" destId="{F986F90B-F89C-41CA-A755-C019468E66B1}" srcOrd="2" destOrd="0" presId="urn:microsoft.com/office/officeart/2005/8/layout/orgChart1"/>
    <dgm:cxn modelId="{26F2EA1A-8745-4612-B82F-E8A8A86E65F3}" type="presParOf" srcId="{B9C36AF0-4A90-4E4B-965A-0DEB89DA568C}" destId="{8F0E6FF9-0B77-4AB2-9376-2ABD48DAB25C}" srcOrd="2" destOrd="0" presId="urn:microsoft.com/office/officeart/2005/8/layout/orgChart1"/>
    <dgm:cxn modelId="{1E0FBCC8-3013-4CE1-8479-6E8BA3CAA87C}" type="presParOf" srcId="{B9C36AF0-4A90-4E4B-965A-0DEB89DA568C}" destId="{106877A9-22CB-4078-8E84-6197D5C86C71}" srcOrd="3" destOrd="0" presId="urn:microsoft.com/office/officeart/2005/8/layout/orgChart1"/>
    <dgm:cxn modelId="{4C5A8B7A-E274-4B7E-BCDA-7F5E9F6D46FE}" type="presParOf" srcId="{106877A9-22CB-4078-8E84-6197D5C86C71}" destId="{D5233E48-71C0-4690-8AA0-21C74B41EFE7}" srcOrd="0" destOrd="0" presId="urn:microsoft.com/office/officeart/2005/8/layout/orgChart1"/>
    <dgm:cxn modelId="{503B7353-2593-45B1-B098-0CD1BAB66C86}" type="presParOf" srcId="{D5233E48-71C0-4690-8AA0-21C74B41EFE7}" destId="{8667612E-0B6F-4DFC-AB1E-2E74F6F2BB9C}" srcOrd="0" destOrd="0" presId="urn:microsoft.com/office/officeart/2005/8/layout/orgChart1"/>
    <dgm:cxn modelId="{0E857DF3-D32C-4424-A2D0-71C009464103}" type="presParOf" srcId="{D5233E48-71C0-4690-8AA0-21C74B41EFE7}" destId="{AE7CC917-4028-4D07-BF26-75C5BD749886}" srcOrd="1" destOrd="0" presId="urn:microsoft.com/office/officeart/2005/8/layout/orgChart1"/>
    <dgm:cxn modelId="{A427541B-624C-422C-B6AD-56C5652CE1D4}" type="presParOf" srcId="{106877A9-22CB-4078-8E84-6197D5C86C71}" destId="{39256FC2-ADE7-4DD2-9487-36C95B847A6C}" srcOrd="1" destOrd="0" presId="urn:microsoft.com/office/officeart/2005/8/layout/orgChart1"/>
    <dgm:cxn modelId="{9746937F-AA3A-4FAD-8215-BEB456815C83}" type="presParOf" srcId="{106877A9-22CB-4078-8E84-6197D5C86C71}" destId="{9939D4E1-D125-424D-A107-C032F9DDA2B8}" srcOrd="2" destOrd="0" presId="urn:microsoft.com/office/officeart/2005/8/layout/orgChart1"/>
    <dgm:cxn modelId="{338428A6-64D4-4CF2-BE78-AA105B607036}" type="presParOf" srcId="{B9C36AF0-4A90-4E4B-965A-0DEB89DA568C}" destId="{B6ABA025-2EEA-4993-B2A2-016854AA5A08}" srcOrd="4" destOrd="0" presId="urn:microsoft.com/office/officeart/2005/8/layout/orgChart1"/>
    <dgm:cxn modelId="{CF9FE9C5-06B0-4436-B937-501AB0F93A26}" type="presParOf" srcId="{B9C36AF0-4A90-4E4B-965A-0DEB89DA568C}" destId="{11AD2E58-3E92-4E88-8C2D-C08D1387301A}" srcOrd="5" destOrd="0" presId="urn:microsoft.com/office/officeart/2005/8/layout/orgChart1"/>
    <dgm:cxn modelId="{71BA40CF-FEB3-4F71-BC57-6B11A2780A1D}" type="presParOf" srcId="{11AD2E58-3E92-4E88-8C2D-C08D1387301A}" destId="{0F56B1ED-8671-4DC0-8CF8-C132756D8318}" srcOrd="0" destOrd="0" presId="urn:microsoft.com/office/officeart/2005/8/layout/orgChart1"/>
    <dgm:cxn modelId="{A5959260-DEB9-46DC-B0E9-20BF1BACEFC8}" type="presParOf" srcId="{0F56B1ED-8671-4DC0-8CF8-C132756D8318}" destId="{FD2E566A-D134-4084-821F-5ECA70DCFDF9}" srcOrd="0" destOrd="0" presId="urn:microsoft.com/office/officeart/2005/8/layout/orgChart1"/>
    <dgm:cxn modelId="{B9F2D156-BC0C-48E9-8389-DB787815B13A}" type="presParOf" srcId="{0F56B1ED-8671-4DC0-8CF8-C132756D8318}" destId="{3E6E7C3E-CC5D-4EF0-B412-CD917DC29F90}" srcOrd="1" destOrd="0" presId="urn:microsoft.com/office/officeart/2005/8/layout/orgChart1"/>
    <dgm:cxn modelId="{4E1F7A4B-A583-472C-A367-959644CD24C7}" type="presParOf" srcId="{11AD2E58-3E92-4E88-8C2D-C08D1387301A}" destId="{9C397014-3A1B-4B3A-87B4-631ED8F1DA8A}" srcOrd="1" destOrd="0" presId="urn:microsoft.com/office/officeart/2005/8/layout/orgChart1"/>
    <dgm:cxn modelId="{4C2F91C3-EACB-4C27-B065-F35E034CD43D}" type="presParOf" srcId="{11AD2E58-3E92-4E88-8C2D-C08D1387301A}" destId="{F7B130F9-65DF-4085-B645-FC265C0E4EFC}" srcOrd="2" destOrd="0" presId="urn:microsoft.com/office/officeart/2005/8/layout/orgChart1"/>
    <dgm:cxn modelId="{EC4188EB-B3E4-4A98-B9E1-64EBAC989C4D}" type="presParOf" srcId="{EAECCED1-158B-465F-BFCF-C1DE9221858C}" destId="{342FDED6-9306-4569-8754-81D04220C11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ABA025-2EEA-4993-B2A2-016854AA5A08}">
      <dsp:nvSpPr>
        <dsp:cNvPr id="0" name=""/>
        <dsp:cNvSpPr/>
      </dsp:nvSpPr>
      <dsp:spPr>
        <a:xfrm>
          <a:off x="4293416" y="1647618"/>
          <a:ext cx="3086427" cy="1065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00031"/>
              </a:lnTo>
              <a:lnTo>
                <a:pt x="3086427" y="800031"/>
              </a:lnTo>
              <a:lnTo>
                <a:pt x="3086427" y="1065381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0E6FF9-0B77-4AB2-9376-2ABD48DAB25C}">
      <dsp:nvSpPr>
        <dsp:cNvPr id="0" name=""/>
        <dsp:cNvSpPr/>
      </dsp:nvSpPr>
      <dsp:spPr>
        <a:xfrm>
          <a:off x="4247696" y="1647618"/>
          <a:ext cx="91440" cy="10653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800031"/>
              </a:lnTo>
              <a:lnTo>
                <a:pt x="74302" y="800031"/>
              </a:lnTo>
              <a:lnTo>
                <a:pt x="74302" y="1065381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5E1296-F473-4F91-AA20-A2A6B6A9C643}">
      <dsp:nvSpPr>
        <dsp:cNvPr id="0" name=""/>
        <dsp:cNvSpPr/>
      </dsp:nvSpPr>
      <dsp:spPr>
        <a:xfrm>
          <a:off x="1264153" y="1647618"/>
          <a:ext cx="3029263" cy="1065381"/>
        </a:xfrm>
        <a:custGeom>
          <a:avLst/>
          <a:gdLst/>
          <a:ahLst/>
          <a:cxnLst/>
          <a:rect l="0" t="0" r="0" b="0"/>
          <a:pathLst>
            <a:path>
              <a:moveTo>
                <a:pt x="3029263" y="0"/>
              </a:moveTo>
              <a:lnTo>
                <a:pt x="3029263" y="800031"/>
              </a:lnTo>
              <a:lnTo>
                <a:pt x="0" y="800031"/>
              </a:lnTo>
              <a:lnTo>
                <a:pt x="0" y="1065381"/>
              </a:lnTo>
            </a:path>
          </a:pathLst>
        </a:custGeom>
        <a:noFill/>
        <a:ln w="425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750E41-336F-4212-8BA4-13E671A55DA5}">
      <dsp:nvSpPr>
        <dsp:cNvPr id="0" name=""/>
        <dsp:cNvSpPr/>
      </dsp:nvSpPr>
      <dsp:spPr>
        <a:xfrm>
          <a:off x="2445024" y="132216"/>
          <a:ext cx="3696784" cy="151540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5000"/>
                <a:satMod val="27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60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9000"/>
                <a:satMod val="400000"/>
              </a:schemeClr>
            </a:gs>
          </a:gsLst>
          <a:lin ang="16200000" scaled="1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800" b="1" kern="1200" dirty="0"/>
            <a:t>Адаптация</a:t>
          </a:r>
        </a:p>
      </dsp:txBody>
      <dsp:txXfrm>
        <a:off x="2445024" y="132216"/>
        <a:ext cx="3696784" cy="1515402"/>
      </dsp:txXfrm>
    </dsp:sp>
    <dsp:sp modelId="{D9DDA082-0E18-4719-B271-730323ED0434}">
      <dsp:nvSpPr>
        <dsp:cNvPr id="0" name=""/>
        <dsp:cNvSpPr/>
      </dsp:nvSpPr>
      <dsp:spPr>
        <a:xfrm>
          <a:off x="580" y="2713000"/>
          <a:ext cx="2527145" cy="126357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5000"/>
                <a:satMod val="27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60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9000"/>
                <a:satMod val="400000"/>
              </a:schemeClr>
            </a:gs>
          </a:gsLst>
          <a:lin ang="16200000" scaled="1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b="1" kern="1200" dirty="0"/>
            <a:t>физиологическую</a:t>
          </a:r>
          <a:endParaRPr lang="ru-RU" sz="2200" kern="1200" dirty="0"/>
        </a:p>
      </dsp:txBody>
      <dsp:txXfrm>
        <a:off x="580" y="2713000"/>
        <a:ext cx="2527145" cy="1263572"/>
      </dsp:txXfrm>
    </dsp:sp>
    <dsp:sp modelId="{8667612E-0B6F-4DFC-AB1E-2E74F6F2BB9C}">
      <dsp:nvSpPr>
        <dsp:cNvPr id="0" name=""/>
        <dsp:cNvSpPr/>
      </dsp:nvSpPr>
      <dsp:spPr>
        <a:xfrm>
          <a:off x="3058426" y="2713000"/>
          <a:ext cx="2527145" cy="126357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5000"/>
                <a:satMod val="27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60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9000"/>
                <a:satMod val="400000"/>
              </a:schemeClr>
            </a:gs>
          </a:gsLst>
          <a:lin ang="16200000" scaled="1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b="1" kern="1200" dirty="0"/>
            <a:t>психологическую</a:t>
          </a:r>
          <a:endParaRPr lang="ru-RU" sz="2200" kern="1200" dirty="0"/>
        </a:p>
      </dsp:txBody>
      <dsp:txXfrm>
        <a:off x="3058426" y="2713000"/>
        <a:ext cx="2527145" cy="1263572"/>
      </dsp:txXfrm>
    </dsp:sp>
    <dsp:sp modelId="{FD2E566A-D134-4084-821F-5ECA70DCFDF9}">
      <dsp:nvSpPr>
        <dsp:cNvPr id="0" name=""/>
        <dsp:cNvSpPr/>
      </dsp:nvSpPr>
      <dsp:spPr>
        <a:xfrm>
          <a:off x="6116272" y="2713000"/>
          <a:ext cx="2527145" cy="126357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5000"/>
                <a:satMod val="27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60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9000"/>
                <a:satMod val="400000"/>
              </a:schemeClr>
            </a:gs>
          </a:gsLst>
          <a:lin ang="16200000" scaled="1"/>
        </a:gradFill>
        <a:ln>
          <a:noFill/>
        </a:ln>
        <a:effectLst>
          <a:outerShdw blurRad="65500" dist="381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b="1" kern="1200" dirty="0"/>
            <a:t>социальную</a:t>
          </a:r>
          <a:endParaRPr lang="ru-RU" sz="2200" kern="1200" dirty="0"/>
        </a:p>
      </dsp:txBody>
      <dsp:txXfrm>
        <a:off x="6116272" y="2713000"/>
        <a:ext cx="2527145" cy="12635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F8E1D7-96B3-4B61-A696-7369606FACAC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8CE2C9-6494-4265-9F42-3D78EB5EC5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9D247-656E-401C-BC91-E803E97E803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CCF9773E-8504-4380-808F-ED5EAD6187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9D247-656E-401C-BC91-E803E97E803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9773E-8504-4380-808F-ED5EAD618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9D247-656E-401C-BC91-E803E97E803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9773E-8504-4380-808F-ED5EAD618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9D247-656E-401C-BC91-E803E97E803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9773E-8504-4380-808F-ED5EAD6187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9D247-656E-401C-BC91-E803E97E803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CF9773E-8504-4380-808F-ED5EAD618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9D247-656E-401C-BC91-E803E97E803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9773E-8504-4380-808F-ED5EAD6187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9D247-656E-401C-BC91-E803E97E803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9773E-8504-4380-808F-ED5EAD6187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9D247-656E-401C-BC91-E803E97E803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9773E-8504-4380-808F-ED5EAD618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9D247-656E-401C-BC91-E803E97E803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9773E-8504-4380-808F-ED5EAD618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9D247-656E-401C-BC91-E803E97E803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9773E-8504-4380-808F-ED5EAD6187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9D247-656E-401C-BC91-E803E97E803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CF9773E-8504-4380-808F-ED5EAD6187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0A9D247-656E-401C-BC91-E803E97E803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CCF9773E-8504-4380-808F-ED5EAD6187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 ?><Relationships xmlns="http://schemas.openxmlformats.org/package/2006/relationships"><Relationship Id="rId3" Target="../media/image13.jpeg" Type="http://schemas.openxmlformats.org/officeDocument/2006/relationships/image"/><Relationship Id="rId2" Target="../media/image12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4.wmf" Type="http://schemas.openxmlformats.org/officeDocument/2006/relationships/image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media/image17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14.wmf" Type="http://schemas.openxmlformats.org/officeDocument/2006/relationships/image"/><Relationship Id="rId4" Target="../media/image13.jpeg" Type="http://schemas.openxmlformats.org/officeDocument/2006/relationships/image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7.gif"/></Relationships>
</file>

<file path=ppt/slides/_rels/slide6.xml.rels><?xml version="1.0" encoding="UTF-8" standalone="yes" ?><Relationships xmlns="http://schemas.openxmlformats.org/package/2006/relationships"><Relationship Id="rId3" Target="../media/image9.gif" Type="http://schemas.openxmlformats.org/officeDocument/2006/relationships/image"/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0.jpeg" Type="http://schemas.openxmlformats.org/officeDocument/2006/relationships/image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900igr.net/datai/pedagogika/Sistemno-dejatelnostnyj-podkhod-v-obuchenii/0001-001-Obrazovatelnye-tekhnologii-v-ramkakh-sistemno-dejatelnostnogo-podkho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304" y="0"/>
            <a:ext cx="9143998" cy="6858000"/>
          </a:xfrm>
          <a:prstGeom prst="rect">
            <a:avLst/>
          </a:prstGeom>
          <a:noFill/>
        </p:spPr>
      </p:pic>
      <p:sp>
        <p:nvSpPr>
          <p:cNvPr id="3" name="WordArt 6"/>
          <p:cNvSpPr>
            <a:spLocks noChangeArrowheads="1" noChangeShapeType="1" noTextEdit="1"/>
          </p:cNvSpPr>
          <p:nvPr/>
        </p:nvSpPr>
        <p:spPr bwMode="auto">
          <a:xfrm>
            <a:off x="1285852" y="1071546"/>
            <a:ext cx="6238476" cy="2293109"/>
          </a:xfrm>
          <a:prstGeom prst="rect">
            <a:avLst/>
          </a:prstGeom>
        </p:spPr>
        <p:txBody>
          <a:bodyPr wrap="none" fromWordArt="1"/>
          <a:lstStyle/>
          <a:p>
            <a:pPr algn="ctr"/>
            <a:r>
              <a:rPr lang="ru-RU" sz="3600" i="1" kern="10" dirty="0">
                <a:solidFill>
                  <a:schemeClr val="bg1">
                    <a:lumMod val="95000"/>
                  </a:schemeClr>
                </a:solidFill>
                <a:latin typeface="Arial Black"/>
              </a:rPr>
              <a:t>АДАПТАЦИЯ</a:t>
            </a:r>
          </a:p>
          <a:p>
            <a:pPr algn="ctr"/>
            <a:r>
              <a:rPr lang="ru-RU" sz="3600" i="1" kern="10" dirty="0">
                <a:solidFill>
                  <a:schemeClr val="bg1">
                    <a:lumMod val="95000"/>
                  </a:schemeClr>
                </a:solidFill>
                <a:latin typeface="Arial Black"/>
              </a:rPr>
              <a:t>ПЯТИКЛАССНИКОВ</a:t>
            </a:r>
          </a:p>
          <a:p>
            <a:pPr algn="ctr"/>
            <a:r>
              <a:rPr lang="ru-RU" sz="3600" i="1" kern="10" dirty="0">
                <a:solidFill>
                  <a:schemeClr val="bg1">
                    <a:lumMod val="95000"/>
                  </a:schemeClr>
                </a:solidFill>
                <a:latin typeface="Arial Black"/>
              </a:rPr>
              <a:t>НА НОВОЙ СТУПЕНИ</a:t>
            </a:r>
          </a:p>
          <a:p>
            <a:pPr algn="ctr"/>
            <a:r>
              <a:rPr lang="ru-RU" sz="3600" i="1" kern="10" dirty="0">
                <a:solidFill>
                  <a:schemeClr val="bg1">
                    <a:lumMod val="95000"/>
                  </a:schemeClr>
                </a:solidFill>
                <a:latin typeface="Arial Black"/>
              </a:rPr>
              <a:t>ОБУЧЕНИЯ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05274D3-DBE3-44FD-9F5C-5026046CBACE}"/>
              </a:ext>
            </a:extLst>
          </p:cNvPr>
          <p:cNvSpPr/>
          <p:nvPr/>
        </p:nvSpPr>
        <p:spPr>
          <a:xfrm>
            <a:off x="683568" y="3844205"/>
            <a:ext cx="50405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kern="1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</a:t>
            </a:r>
          </a:p>
          <a:p>
            <a:pPr algn="ctr"/>
            <a:r>
              <a:rPr lang="ru-RU" sz="2800" b="1" kern="1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№42</a:t>
            </a:r>
          </a:p>
          <a:p>
            <a:pPr algn="ctr"/>
            <a:r>
              <a:rPr lang="ru-RU" sz="2800" b="1" kern="1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Каргаева</a:t>
            </a:r>
            <a:r>
              <a:rPr lang="ru-RU" sz="2800" b="1" kern="10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Ида </a:t>
            </a:r>
            <a:r>
              <a:rPr lang="ru-RU" sz="2800" b="1" kern="10" dirty="0" err="1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Эльбрусовна</a:t>
            </a:r>
            <a:endParaRPr lang="ru-RU" sz="2800" b="1" kern="10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8596" y="1285860"/>
            <a:ext cx="8501122" cy="2786082"/>
          </a:xfrm>
        </p:spPr>
        <p:txBody>
          <a:bodyPr>
            <a:noAutofit/>
          </a:bodyPr>
          <a:lstStyle/>
          <a:p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1. </a:t>
            </a:r>
            <a:r>
              <a:rPr lang="ru-RU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Сформированность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основных компонентов учебной деятельности, успешное усвоение программного материала.</a:t>
            </a:r>
            <a:b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 Умение самостоятельно работать, осмысливать материал.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 Качественно иной, более "взрослый" тип взаимоотношений с учителями и одноклассниками.</a:t>
            </a:r>
            <a:b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8" descr="http://rerefat.ru/tw_files2/urls_1/237/d-236545/236545_html_3409a1e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357694"/>
            <a:ext cx="1928826" cy="2255306"/>
          </a:xfrm>
          <a:prstGeom prst="rect">
            <a:avLst/>
          </a:prstGeom>
          <a:noFill/>
        </p:spPr>
      </p:pic>
      <p:pic>
        <p:nvPicPr>
          <p:cNvPr id="6" name="Picture 8" descr="http://images2.snapfish.com/232323232%7Ffp53838%3Enu%3D3289%3E848%3E%3A43%3EWSNRCG%3D34%3B34952%3C532%3Cnu0mrj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3643314"/>
            <a:ext cx="2488077" cy="2357454"/>
          </a:xfrm>
          <a:prstGeom prst="rect">
            <a:avLst/>
          </a:prstGeom>
          <a:noFill/>
        </p:spPr>
      </p:pic>
      <p:pic>
        <p:nvPicPr>
          <p:cNvPr id="7" name="Picture 11" descr="MCj0343345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0311">
            <a:off x="3907777" y="4058988"/>
            <a:ext cx="2282897" cy="1973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1" descr="MCj0343345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0311">
            <a:off x="3907776" y="4058989"/>
            <a:ext cx="2282897" cy="1973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01227223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8596" y="1285860"/>
            <a:ext cx="8501122" cy="2786082"/>
          </a:xfrm>
        </p:spPr>
        <p:txBody>
          <a:bodyPr>
            <a:noAutofit/>
          </a:bodyPr>
          <a:lstStyle/>
          <a:p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357158" y="428604"/>
            <a:ext cx="8286808" cy="538609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</a:tabLst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Причинами  плохой адаптации в 5-м классе являются: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</a:tabLst>
            </a:pPr>
            <a:endParaRPr kumimoji="0" lang="ru-RU" sz="1600" b="1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</a:tabLst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 Разные требования со стороны учителей-предметников, необходимость все их учитывать и выполнять.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</a:tabLst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 Большой поток информации, незнакомые термины, слова. Нужно научить пятиклассника пользоваться справочниками и словарями, а также научить спрашивать о значении непонятных слов у взрослых.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</a:tabLst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 Чувство одиночества из-за отсутствия первой учительницы, а классному руководителю не удается уделить всем необходимое внимание.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</a:tabLst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 Все переживания этого возраста естественны и помогают ученику взрослеть, поэтому родителям и учителям надо просто быть внимательнее и добрее к ребятам в новом периоде их школьной жизни.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</a:tabLst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</a:tabLst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Признаки успешной адаптации:</a:t>
            </a:r>
            <a:endParaRPr kumimoji="0" lang="ru-RU" sz="20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</a:tabLst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удовлетворенность ребенка процессом обучения;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</a:tabLst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б) ребенок легко справляется с программой;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</a:tabLst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в) степень самостоятельности ребенка при выполнении им учебных заданий, готовность прибегнуть к помощи взрослого лишь после попыток выполнить задание самому;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</a:tabLst>
            </a:pP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г) удовлетворенность межличностными отношениями – с одноклассниками и учителем.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1227223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001024" cy="135729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Критерии школьной </a:t>
            </a:r>
            <a:r>
              <a:rPr lang="ru-RU" sz="36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дезадаптации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пятиклассников:</a:t>
            </a:r>
          </a:p>
        </p:txBody>
      </p:sp>
      <p:sp>
        <p:nvSpPr>
          <p:cNvPr id="4" name="Rectangle 3"/>
          <p:cNvSpPr/>
          <p:nvPr/>
        </p:nvSpPr>
        <p:spPr>
          <a:xfrm>
            <a:off x="228600" y="1214423"/>
            <a:ext cx="862968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400" b="1" dirty="0"/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неуспешность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обучении по программам, включая такие формальные признаки, как хроническая неуспеваемость и качественные признаки в виде недостаточности общеобразовательных знаний и навыков;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нарушения эмоционально-личностного отношения к обучению, к учителям, жизненной перспективе, связанной с учебой: пассивно-безучастное, негативно-протестное, демонстративно-пренебрежительное и другие значимые, активно проявляемые ребенком отношения к школе и учебе;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повторяющиеся,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некоррегируемые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нарушения поведения (отказные реакции; стойкое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антидисциплинарное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поведение с активным противопоставлением себя одноклассникам, учителям; 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демонстративное пренебрежение правилами школьной жизни.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 descr="http://www.anglaisfacile.com/cgi2/myexam/images2/4456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9662" y="5286388"/>
            <a:ext cx="1175489" cy="1349204"/>
          </a:xfrm>
          <a:prstGeom prst="rect">
            <a:avLst/>
          </a:prstGeom>
          <a:noFill/>
        </p:spPr>
      </p:pic>
      <p:pic>
        <p:nvPicPr>
          <p:cNvPr id="6" name="Picture 14" descr="http://xn--18-6kclvec3aj7p.xn--p1ai/wp-content/uploads/nelzya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5429264"/>
            <a:ext cx="1436020" cy="12490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287186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285720" y="714356"/>
            <a:ext cx="8643998" cy="1071569"/>
          </a:xfrm>
        </p:spPr>
        <p:txBody>
          <a:bodyPr>
            <a:noAutofit/>
          </a:bodyPr>
          <a:lstStyle/>
          <a:p>
            <a:pPr algn="ctr">
              <a:defRPr/>
            </a:pPr>
            <a:b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РЕКОМЕНДАЦИИ УЧИТЕЛЮ, РАБОТАЮЩЕМУ С ПЯТИКЛАССНИКАМИ</a:t>
            </a:r>
            <a:b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b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14282" y="928688"/>
            <a:ext cx="8715436" cy="5929312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1. Необходимо согласовать требования всех учителей-предметников.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2. Уделять особое внимание организации учебного процесса школьника: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готовность к уроку (наличие необходимых учебно-письменных принадлежностей, порядок на парте);</a:t>
            </a:r>
          </a:p>
          <a:p>
            <a:pPr fontAlgn="auto">
              <a:spcAft>
                <a:spcPts val="0"/>
              </a:spcAft>
              <a:buNone/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правильность оформления тетради, различных видов работ; требования к ведению дневника.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Домашнее задание не оставляем на самый конец урока - его надо прокомментировать, дать инструкции по оформлению.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Помните правило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домашняя работа должна приносить чувство удовлетворения ученику,       стимулировать успех. </a:t>
            </a: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 перегружайте детей заданиями, дифференцируйте их.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9"/>
            <a:ext cx="8643998" cy="6572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Урок заканчиваем со звонком, не задерживаем детей.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1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 Учитель-предметник должен помнить, что урок в 5-м классе должен быть с частой сменой видов деятельности, включая физминутку.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6. Новые виды учебной деятельности должны сопровождаться четкими  инструкциями.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7. Учащиеся должны знать свои права и обязанности, правила поведения в кабинетах, правила по технике безопасности, правила дежурных.</a:t>
            </a:r>
            <a:b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8. Задача учителя - знать затруднения учащихся в усвоении учебного материала, </a:t>
            </a: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своевременно прийти на помощь.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9. Не забывайте: 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«Ученик и учитель - союзники. Обучение должно быть бесконфликтным».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6248" y="4214818"/>
            <a:ext cx="2500330" cy="2251048"/>
          </a:xfrm>
        </p:spPr>
        <p:txBody>
          <a:bodyPr>
            <a:normAutofit fontScale="90000"/>
          </a:bodyPr>
          <a:lstStyle/>
          <a:p>
            <a:pPr algn="just"/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5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5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214282" y="500042"/>
            <a:ext cx="8286808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10.Не используйте дневник для записи дисциплинарных замечаний. Найдите индивидуальные формы работы с ребенком и семьей, контролируйте своевременность записей, заполняйте дневники вместе на классном часе.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11.Ежедневно в конце учебного дня проверяйте наличие задания на следующий день.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12.Введите правило среди учащихся помогать больным,  передавать им домашнее задание, оказывать помощь в усвоении пропущенного материала.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13.Задача учителя - знать затруднения учащихся в усвоении учебного материала,  своевременно прийти на помощь.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14.Не забывайте: «Ученик и учитель - союзники. Обучение должно </a:t>
            </a:r>
            <a:b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сыть бесконфликтным».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15.Учитесь учить не уча.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28794" y="214290"/>
            <a:ext cx="7000924" cy="334803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Самым важным явлением в школе, самым поучительным предметом, самым живым примером для ученика является сам учитель.</a:t>
            </a:r>
            <a:b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А. Дистервег</a:t>
            </a:r>
          </a:p>
        </p:txBody>
      </p:sp>
      <p:pic>
        <p:nvPicPr>
          <p:cNvPr id="4" name="Picture 4" descr="http://i.ytimg.com/vi/dx3dNXlKDYA/0.jpg"/>
          <p:cNvPicPr>
            <a:picLocks noChangeAspect="1" noChangeArrowheads="1"/>
          </p:cNvPicPr>
          <p:nvPr/>
        </p:nvPicPr>
        <p:blipFill>
          <a:blip r:embed="rId2" cstate="print"/>
          <a:srcRect l="12500" r="12499"/>
          <a:stretch>
            <a:fillRect/>
          </a:stretch>
        </p:blipFill>
        <p:spPr bwMode="auto">
          <a:xfrm>
            <a:off x="285720" y="214290"/>
            <a:ext cx="1643074" cy="1701754"/>
          </a:xfrm>
          <a:prstGeom prst="rect">
            <a:avLst/>
          </a:prstGeom>
          <a:noFill/>
        </p:spPr>
      </p:pic>
      <p:pic>
        <p:nvPicPr>
          <p:cNvPr id="5" name="Picture 8" descr="http://rerefat.ru/tw_files2/urls_1/237/d-236545/236545_html_3409a1e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06221"/>
            <a:ext cx="3071834" cy="3806779"/>
          </a:xfrm>
          <a:prstGeom prst="rect">
            <a:avLst/>
          </a:prstGeom>
          <a:noFill/>
        </p:spPr>
      </p:pic>
      <p:pic>
        <p:nvPicPr>
          <p:cNvPr id="6" name="Picture 8" descr="http://images2.snapfish.com/232323232%7Ffp53838%3Enu%3D3289%3E848%3E%3A43%3EWSNRCG%3D34%3B34952%3C532%3Cnu0mrj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3643314"/>
            <a:ext cx="2488077" cy="2357454"/>
          </a:xfrm>
          <a:prstGeom prst="rect">
            <a:avLst/>
          </a:prstGeom>
          <a:noFill/>
        </p:spPr>
      </p:pic>
      <p:pic>
        <p:nvPicPr>
          <p:cNvPr id="7" name="Picture 11" descr="MCj0343345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80311">
            <a:off x="3907777" y="4058988"/>
            <a:ext cx="2282897" cy="1973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1" descr="MCj0343345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80311">
            <a:off x="3907776" y="4058989"/>
            <a:ext cx="2282897" cy="1973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01227223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900igr.net/datai/pedagogika/Sistemno-dejatelnostnyj-podkhod-v-obuchenii/0001-001-Obrazovatelnye-tekhnologii-v-ramkakh-sistemno-dejatelnostnogo-podkho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58000"/>
          </a:xfrm>
          <a:prstGeom prst="rect">
            <a:avLst/>
          </a:prstGeom>
          <a:noFill/>
        </p:spPr>
      </p:pic>
      <p:pic>
        <p:nvPicPr>
          <p:cNvPr id="6" name="Picture 6" descr="http://static.wixstatic.com/media/f02a2b_69507a63f8973fddef33b6ec11d40005.png_srz_965_645_85_22_0.50_1.20_0.00_png_srz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500174"/>
            <a:ext cx="5023365" cy="3357586"/>
          </a:xfrm>
          <a:prstGeom prst="rect">
            <a:avLst/>
          </a:prstGeom>
          <a:noFill/>
        </p:spPr>
      </p:pic>
      <p:sp>
        <p:nvSpPr>
          <p:cNvPr id="3" name="WordArt 6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1260378" y="3029595"/>
            <a:ext cx="3995085" cy="1227439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none" fromWordArt="1">
            <a:prstTxWarp prst="textCurveUp">
              <a:avLst>
                <a:gd name="adj" fmla="val 45752"/>
              </a:avLst>
            </a:prstTxWarp>
          </a:bodyPr>
          <a:lstStyle/>
          <a:p>
            <a:pPr algn="ctr"/>
            <a:r>
              <a:rPr lang="ru-RU" sz="54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+mj-lt"/>
                <a:cs typeface="Aharoni" pitchFamily="2" charset="-79"/>
              </a:rPr>
              <a:t>СПАСИБО ЗА ВНИМАНИЕ</a:t>
            </a:r>
            <a:r>
              <a:rPr lang="ru-RU" sz="54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Times New Roman" pitchFamily="18" charset="0"/>
                <a:cs typeface="Aharoni" pitchFamily="2" charset="-79"/>
              </a:rPr>
              <a:t>!</a:t>
            </a:r>
          </a:p>
        </p:txBody>
      </p:sp>
      <p:pic>
        <p:nvPicPr>
          <p:cNvPr id="11" name="Picture 12" descr="07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243386">
            <a:off x="2962509" y="5215528"/>
            <a:ext cx="1021388" cy="926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09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85728"/>
            <a:ext cx="8382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3" descr="09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9637903">
            <a:off x="8011690" y="478098"/>
            <a:ext cx="8382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357686" y="928670"/>
            <a:ext cx="44291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Всё начинается с любви:</a:t>
            </a:r>
          </a:p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И озаренье, и работа,</a:t>
            </a:r>
          </a:p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Глаза цветов, глаза ребёнка </a:t>
            </a:r>
          </a:p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Всё начинается с любви…</a:t>
            </a:r>
          </a:p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            Р. Рождественский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6248" y="4214818"/>
            <a:ext cx="2500330" cy="2251048"/>
          </a:xfrm>
        </p:spPr>
        <p:txBody>
          <a:bodyPr>
            <a:normAutofit fontScale="90000"/>
          </a:bodyPr>
          <a:lstStyle/>
          <a:p>
            <a:pPr algn="just"/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5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5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357694"/>
            <a:ext cx="1734447" cy="207170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" name="Picture 3" descr="Рисунок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52"/>
            <a:ext cx="235742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214546" y="642918"/>
            <a:ext cx="6429420" cy="49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ПРИТЧА</a:t>
            </a:r>
            <a:r>
              <a:rPr kumimoji="0" lang="en-US" sz="1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</a:t>
            </a:r>
            <a:r>
              <a:rPr kumimoji="0" lang="en-US" sz="1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ПУТНИКЕ </a:t>
            </a:r>
            <a:r>
              <a:rPr kumimoji="0" lang="en-US" sz="1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en-US" sz="1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ПРОВОДНИКЕ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Один путник  оказался в незнакомой стране перед высокой горой. Ему надо было перейти через нее, но он понимал, что ему нужен проводник. Проводник пришел, и перед тем, как начать путь, он сказал: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Прежде всего, мы должны договориться с тобой о взаимном уважении: я уважаю тебя и твой путь, а ты уважаешь меня и мой опыт.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Я много лет вожу людей, но каждый раз мы взбираемся на разные горы. Я знаю, как ходить по горам, но именно эту гору я вижу впервые. Поэтому не теряй бдительности, будь так же внимателен, как и я. Я могу только идти рядом с тобой, но ноги за тебя я передвигать не могу. Если ты не захочешь пойти по пути, предложенному мной – это будет твой выбор.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В горах холодно, поэтому я не стану затягивать наш путь.  Я с тобой временно. Я покину тебя, как только пойму, что дальше ты сможешь идти сам к той цели, которую себе наметил.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И последнее. Я никому не расскажу, что я покорял с тобой эту гору.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они отправились в путь. Это было нелегко, были и отчаяние, и новая надежда. А незадолго от вершины проводник покинул путника. И он дошел, и увидел восход Солнца. А с другой стороны горы оказался цветущий сад.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900igr.net/datai/pedagogika/Sistemno-dejatelnostnyj-podkhod-v-obuchenii/0001-001-Obrazovatelnye-tekhnologii-v-ramkakh-sistemno-dejatelnostnogo-podkho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8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42910" y="1071546"/>
            <a:ext cx="8072494" cy="128588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000100" y="2285992"/>
            <a:ext cx="4786346" cy="278608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857224" y="1477328"/>
            <a:ext cx="742955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«Учить и воспитывать - значит возвышать ум и              характер,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значит вести к вершинам…»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Андре Моруа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6248" y="4214818"/>
            <a:ext cx="2500330" cy="2251048"/>
          </a:xfrm>
        </p:spPr>
        <p:txBody>
          <a:bodyPr>
            <a:normAutofit fontScale="90000"/>
          </a:bodyPr>
          <a:lstStyle/>
          <a:p>
            <a:pPr algn="just"/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1300" b="1" dirty="0">
                <a:latin typeface="Times New Roman" pitchFamily="18" charset="0"/>
                <a:cs typeface="Times New Roman" pitchFamily="18" charset="0"/>
              </a:rPr>
            </a:br>
            <a:br>
              <a:rPr lang="ru-RU" sz="5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5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C:\Users\humarova_ag\Desktop\Ида 001.jpg"/>
          <p:cNvPicPr/>
          <p:nvPr/>
        </p:nvPicPr>
        <p:blipFill>
          <a:blip r:embed="rId2" cstate="print">
            <a:lum bright="-10000" contrast="30000"/>
          </a:blip>
          <a:srcRect l="2245" t="12135" r="9727" b="28822"/>
          <a:stretch>
            <a:fillRect/>
          </a:stretch>
        </p:blipFill>
        <p:spPr bwMode="auto">
          <a:xfrm>
            <a:off x="357158" y="428604"/>
            <a:ext cx="8501121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57188"/>
            <a:ext cx="7943850" cy="6037262"/>
          </a:xfrm>
        </p:spPr>
        <p:txBody>
          <a:bodyPr>
            <a:normAutofit/>
          </a:bodyPr>
          <a:lstStyle/>
          <a:p>
            <a:pPr marL="838200" indent="-838200" algn="ctr" eaLnBrk="1" hangingPunct="1"/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Пятый класс</a:t>
            </a:r>
            <a:b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br>
              <a:rPr lang="ru-RU" sz="5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40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это переход не только на новую ступень, но и в новый период развития - </a:t>
            </a:r>
            <a:r>
              <a:rPr lang="ru-RU" sz="5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отрочество</a:t>
            </a:r>
            <a:br>
              <a:rPr lang="ru-RU" sz="5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285728"/>
            <a:ext cx="1734447" cy="207170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3014" name="Picture 6" descr="http://img4.hostingpics.net/pics/730436garcon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4857760"/>
            <a:ext cx="1776667" cy="1786762"/>
          </a:xfrm>
          <a:prstGeom prst="rect">
            <a:avLst/>
          </a:prstGeom>
          <a:noFill/>
        </p:spPr>
      </p:pic>
      <p:pic>
        <p:nvPicPr>
          <p:cNvPr id="43016" name="Picture 8" descr="http://s8.uploads.ru/t/F9ltT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4429132"/>
            <a:ext cx="1143008" cy="2165701"/>
          </a:xfrm>
          <a:prstGeom prst="rect">
            <a:avLst/>
          </a:prstGeom>
          <a:noFill/>
        </p:spPr>
      </p:pic>
      <p:pic>
        <p:nvPicPr>
          <p:cNvPr id="7" name="Picture 3" descr="Рисунок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57166"/>
            <a:ext cx="2015425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boy1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FEFD6"/>
              </a:clrFrom>
              <a:clrTo>
                <a:srgbClr val="EFEFD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214290"/>
            <a:ext cx="1381496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 descr="http://blogimages.bloggen.be/anja1954/2349191-1c90ecefa747ed6134b579a2b3c22f58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142852"/>
            <a:ext cx="1363919" cy="1928826"/>
          </a:xfrm>
          <a:prstGeom prst="rect">
            <a:avLst/>
          </a:prstGeom>
          <a:noFill/>
        </p:spPr>
      </p:pic>
      <p:pic>
        <p:nvPicPr>
          <p:cNvPr id="8" name="Picture 6" descr="http://content.schools.by/petrdoshkcentr/library/523724260.jpg"/>
          <p:cNvPicPr>
            <a:picLocks noChangeAspect="1" noChangeArrowheads="1"/>
          </p:cNvPicPr>
          <p:nvPr/>
        </p:nvPicPr>
        <p:blipFill>
          <a:blip r:embed="rId4" cstate="print"/>
          <a:srcRect l="44531" r="14453" b="10937"/>
          <a:stretch>
            <a:fillRect/>
          </a:stretch>
        </p:blipFill>
        <p:spPr bwMode="auto">
          <a:xfrm>
            <a:off x="4143372" y="142852"/>
            <a:ext cx="1173087" cy="1910456"/>
          </a:xfrm>
          <a:prstGeom prst="rect">
            <a:avLst/>
          </a:prstGeom>
          <a:noFill/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357158" y="2000240"/>
            <a:ext cx="8429684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Что такое адаптация?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чем проявляются сложности организационного и учебного характера для  пятиклассника?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Как помочь каждому ученику найти в учении личностный смысл, сделать процесс познания увлекательным и успешным в переломный момент школьной жизни? 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чем проявляется согласованность действия учителей-предметников, классных руководителей в поиске и осуществлении конкретных шагов в решении назревших проблем?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8596" y="357166"/>
            <a:ext cx="8001056" cy="3205162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Порог 1: изменение условий обучения.</a:t>
            </a:r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Порог 2: изменение требований. </a:t>
            </a:r>
            <a:b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Порог 3: отсутствие контроля. </a:t>
            </a:r>
            <a:b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Порог 4: пробелы в знаниях. </a:t>
            </a:r>
            <a:b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2" descr="http://cs413726.vk.me/v413726890/2ada/IesBTSKcAw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928934"/>
            <a:ext cx="4214842" cy="37147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0122722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8596" y="357166"/>
            <a:ext cx="8501122" cy="250033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1.На сколько 5-классники уверены в своих силах и на сколько самостоятельно они могут выполнять задания?</a:t>
            </a:r>
            <a:b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На сколько сильна мотивация к обучению?</a:t>
            </a:r>
            <a:b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Какие моменты вызывают наибольшую тревожность?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2" descr="http://cs413726.vk.me/v413726890/2ada/IesBTSKcAw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786058"/>
            <a:ext cx="4429155" cy="38576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01227223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57158" y="285728"/>
            <a:ext cx="8286808" cy="936625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Адаптация – приспособление к окружающим условиям</a:t>
            </a:r>
            <a:endParaRPr lang="ru-RU" sz="4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Схема 8"/>
          <p:cNvGraphicFramePr/>
          <p:nvPr/>
        </p:nvGraphicFramePr>
        <p:xfrm>
          <a:off x="214282" y="1928802"/>
          <a:ext cx="8643998" cy="4643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d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1303</TotalTime>
  <Words>450</Words>
  <Application>Microsoft Office PowerPoint</Application>
  <PresentationFormat>Экран (4:3)</PresentationFormat>
  <Paragraphs>79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7" baseType="lpstr">
      <vt:lpstr>Arial Black</vt:lpstr>
      <vt:lpstr>Calibri</vt:lpstr>
      <vt:lpstr>Cambria</vt:lpstr>
      <vt:lpstr>Franklin Gothic Book</vt:lpstr>
      <vt:lpstr>Monotype Corsiva</vt:lpstr>
      <vt:lpstr>Perpetua</vt:lpstr>
      <vt:lpstr>Times New Roman</vt:lpstr>
      <vt:lpstr>Wingdings</vt:lpstr>
      <vt:lpstr>Wingdings 2</vt:lpstr>
      <vt:lpstr>Справедливость</vt:lpstr>
      <vt:lpstr>Презентация PowerPoint</vt:lpstr>
      <vt:lpstr>                                                 </vt:lpstr>
      <vt:lpstr>Презентация PowerPoint</vt:lpstr>
      <vt:lpstr>                                                 </vt:lpstr>
      <vt:lpstr>      Пятый класс   – это переход не только на новую ступень, но и в новый период развития - отрочество </vt:lpstr>
      <vt:lpstr>Презентация PowerPoint</vt:lpstr>
      <vt:lpstr>Порог 1: изменение условий обучения.  Порог 2: изменение требований.  Порог 3: отсутствие контроля.  Порог 4: пробелы в знаниях.  </vt:lpstr>
      <vt:lpstr>1.На сколько 5-классники уверены в своих силах и на сколько самостоятельно они могут выполнять задания?  2. На сколько сильна мотивация к обучению?  3. Какие моменты вызывают наибольшую тревожность?</vt:lpstr>
      <vt:lpstr>Презентация PowerPoint</vt:lpstr>
      <vt:lpstr>     1. Сформированность  основных компонентов учебной деятельности, успешное усвоение программного материала.  2. Умение самостоятельно работать, осмысливать материал.  3. Качественно иной, более "взрослый" тип взаимоотношений с учителями и одноклассниками. </vt:lpstr>
      <vt:lpstr>     </vt:lpstr>
      <vt:lpstr>Критерии школьной дезадаптации пятиклассников:</vt:lpstr>
      <vt:lpstr> РЕКОМЕНДАЦИИ УЧИТЕЛЮ, РАБОТАЮЩЕМУ С ПЯТИКЛАССНИКАМИ  </vt:lpstr>
      <vt:lpstr>Презентация PowerPoint</vt:lpstr>
      <vt:lpstr>                                                 </vt:lpstr>
      <vt:lpstr>Самым важным явлением в школе, самым поучительным предметом, самым живым примером для ученика является сам учитель.                               А. Дистервег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Адаптация пятиклассников на новой ступени обучения</dc:title>
  <dc:creator>Инна Алексеевна</dc:creator>
  <cp:lastModifiedBy>sarmatik@dnevnik.ru</cp:lastModifiedBy>
  <cp:revision>181</cp:revision>
  <dcterms:created xsi:type="dcterms:W3CDTF">2015-10-29T18:49:20Z</dcterms:created>
  <dcterms:modified xsi:type="dcterms:W3CDTF">2019-12-04T10:07:14Z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969213</vt:lpwstr>
  </property>
  <property fmtid="{D5CDD505-2E9C-101B-9397-08002B2CF9AE}" name="NXPowerLiteSettings" pid="3">
    <vt:lpwstr>C7200358026400</vt:lpwstr>
  </property>
  <property fmtid="{D5CDD505-2E9C-101B-9397-08002B2CF9AE}" name="NXPowerLiteVersion" pid="4">
    <vt:lpwstr>D7.1.2</vt:lpwstr>
  </property>
</Properties>
</file>